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288" r:id="rId5"/>
    <p:sldId id="273" r:id="rId6"/>
    <p:sldId id="297" r:id="rId7"/>
    <p:sldId id="298" r:id="rId8"/>
    <p:sldId id="275" r:id="rId9"/>
    <p:sldId id="259" r:id="rId10"/>
    <p:sldId id="284" r:id="rId11"/>
    <p:sldId id="292" r:id="rId12"/>
    <p:sldId id="293" r:id="rId13"/>
    <p:sldId id="294" r:id="rId14"/>
    <p:sldId id="295" r:id="rId15"/>
    <p:sldId id="296" r:id="rId16"/>
    <p:sldId id="287" r:id="rId17"/>
    <p:sldId id="277" r:id="rId18"/>
    <p:sldId id="2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73" autoAdjust="0"/>
    <p:restoredTop sz="94694" autoAdjust="0"/>
  </p:normalViewPr>
  <p:slideViewPr>
    <p:cSldViewPr snapToGrid="0">
      <p:cViewPr>
        <p:scale>
          <a:sx n="75" d="100"/>
          <a:sy n="75" d="100"/>
        </p:scale>
        <p:origin x="840" y="1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ata_visualization_iti\c8_excel\Excel%20project\Project_Sales_Analysis_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[Project_Sales_Analysis_Data.xlsx]revenue_per_gender!PivotTable2</c:name>
    <c:fmtId val="1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US"/>
              <a:t>Total revenue for each gender</a:t>
            </a:r>
          </a:p>
        </c:rich>
      </c:tx>
      <c:layout>
        <c:manualLayout>
          <c:xMode val="edge"/>
          <c:yMode val="edge"/>
          <c:x val="0.12786427810390263"/>
          <c:y val="2.18150087260034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hade val="51000"/>
                  <a:satMod val="130000"/>
                </a:schemeClr>
              </a:gs>
              <a:gs pos="80000">
                <a:schemeClr val="accent1">
                  <a:shade val="93000"/>
                  <a:satMod val="130000"/>
                </a:schemeClr>
              </a:gs>
              <a:gs pos="100000">
                <a:schemeClr val="accent1">
                  <a:shade val="94000"/>
                  <a:satMod val="135000"/>
                </a:schemeClr>
              </a:gs>
            </a:gsLst>
            <a:lin ang="16200000" scaled="0"/>
          </a:gradFill>
          <a:ln>
            <a:noFill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revenue_per_gender!$B$12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hade val="51000"/>
                    <a:satMod val="130000"/>
                  </a:schemeClr>
                </a:gs>
                <a:gs pos="80000">
                  <a:schemeClr val="accent1">
                    <a:shade val="93000"/>
                    <a:satMod val="130000"/>
                  </a:schemeClr>
                </a:gs>
                <a:gs pos="100000">
                  <a:schemeClr val="accent1">
                    <a:shade val="94000"/>
                    <a:satMod val="135000"/>
                  </a:schemeClr>
                </a:gs>
              </a:gsLst>
              <a:lin ang="16200000" scaled="0"/>
            </a:gradFill>
            <a:ln>
              <a:noFill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  <c:invertIfNegative val="0"/>
          <c:cat>
            <c:strRef>
              <c:f>revenue_per_gender!$A$13:$A$15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revenue_per_gender!$B$13:$B$15</c:f>
              <c:numCache>
                <c:formatCode>General</c:formatCode>
                <c:ptCount val="2"/>
                <c:pt idx="0">
                  <c:v>912097.99000000081</c:v>
                </c:pt>
                <c:pt idx="1">
                  <c:v>939238.6399999992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32-4C12-92B8-C65C68F77CE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716475480"/>
        <c:axId val="716475840"/>
      </c:barChart>
      <c:catAx>
        <c:axId val="716475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6475840"/>
        <c:crosses val="autoZero"/>
        <c:auto val="1"/>
        <c:lblAlgn val="ctr"/>
        <c:lblOffset val="100"/>
        <c:noMultiLvlLbl val="0"/>
      </c:catAx>
      <c:valAx>
        <c:axId val="716475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16475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>
      <a:outerShdw dist="2070100" sx="1000" sy="1000" algn="ctr" rotWithShape="0">
        <a:srgbClr val="000000"/>
      </a:outerShdw>
    </a:effectLst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5C07BF-209E-CB77-7905-737BC40966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37BF62-02B2-C5C9-56E8-FB835BDD8D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D36C84-702A-1DAC-21CA-F69F7DB144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64513-57AA-4AEC-5726-914DEB089D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14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83E03C-6B36-577E-A2D2-C7195D6FD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737D54-546B-9B89-068F-557CB14BEB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00970CB-C63E-4352-4265-EFEAAA71A2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0636D2-8C76-63D2-4997-C01322E821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851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6B7623-2727-29E2-4E3E-533130A26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F998CB4-051B-A6CC-207D-77681F85CD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EAF50D-AADE-787F-96BE-2A768C43CC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83ED20-EA8D-5792-C221-3C06DB6F0C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026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E2E334-CDF8-BDA0-219F-EDD40258EF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43C253-E8FA-5CF3-6245-D5B6C0BF61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E305C2-3832-7DB2-41F4-5910880270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75366C-A86A-4218-1F70-DD5E1A83F4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408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8A2DD2-E806-5BF4-705D-53A1B033AE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8BB4421-C110-C084-F191-1E32BDB36D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825A17B-1E59-017B-EE44-FB1896AD0F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4FF0DC-1629-D443-180D-AF6CF1A93E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37E2AA-278D-0B48-A5DE-00B1FC5BDAF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481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12/8/2024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  <a:noFill/>
        </p:spPr>
        <p:txBody>
          <a:bodyPr>
            <a:noAutofit/>
          </a:bodyPr>
          <a:lstStyle/>
          <a:p>
            <a:r>
              <a:rPr lang="en-US" dirty="0"/>
              <a:t>Project data analysis with excel</a:t>
            </a:r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50D62-E0CD-2FED-6467-6544137C2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78E9872F-C0EB-C7F0-3B2D-53F86EF6E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2578" y="1686560"/>
            <a:ext cx="2719101" cy="6918960"/>
          </a:xfrm>
        </p:spPr>
        <p:txBody>
          <a:bodyPr/>
          <a:lstStyle/>
          <a:p>
            <a:r>
              <a:rPr lang="en-US" sz="2000" dirty="0"/>
              <a:t>Revenue is fairly balanced between genders in each age group and region but males in the 56-65 age range show a noticeable increase, females in the 18-25 age range also show increase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4E90D77-403F-7E0A-08C2-4BE4E190CA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09047" y="209957"/>
            <a:ext cx="4307758" cy="3065617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37645CA-8A39-3679-A5E8-E03F2F3BEE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6431" y="3582427"/>
            <a:ext cx="4392990" cy="270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2186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7D2A24-B911-6C4A-B40E-3F34FD19E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25F945B-3D35-A783-C4D6-8318B06AF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5098" y="1224542"/>
            <a:ext cx="4647619" cy="4200000"/>
          </a:xfrm>
          <a:prstGeom prst="rect">
            <a:avLst/>
          </a:prstGeom>
        </p:spPr>
      </p:pic>
      <p:sp>
        <p:nvSpPr>
          <p:cNvPr id="7" name="Rectangle 1">
            <a:extLst>
              <a:ext uri="{FF2B5EF4-FFF2-40B4-BE49-F238E27FC236}">
                <a16:creationId xmlns:a16="http://schemas.microsoft.com/office/drawing/2014/main" id="{84FFFD9A-5299-C14C-B459-7C3B60CDE7B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189283" y="1943141"/>
            <a:ext cx="3413197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showing that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July and December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have the highest revenues.</a:t>
            </a: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April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has the lowest monthly revenue.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Revenue tends to rise during mid-year and towards the end of the year. </a:t>
            </a:r>
          </a:p>
        </p:txBody>
      </p:sp>
    </p:spTree>
    <p:extLst>
      <p:ext uri="{BB962C8B-B14F-4D97-AF65-F5344CB8AC3E}">
        <p14:creationId xmlns:p14="http://schemas.microsoft.com/office/powerpoint/2010/main" val="1900560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509A4-72B1-261C-071D-1ECF72E0C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B05E7AA-A90C-888A-4D12-D63052072F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755198" y="1246862"/>
            <a:ext cx="6481762" cy="3156588"/>
          </a:xfr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55D33E03-DA8F-834F-610B-E92ED7C7F6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551814" y="4815274"/>
            <a:ext cx="1021778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shows fluctuations in daily revenue throughout the year, with multiple peaks and dips.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There are noticeable spikes around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mid-February, mid-April, mid-July, and late December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Some periods show sustained lower revenue, especially during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August and September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48789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D842265-4FF9-1B44-FEB5-821C943C6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937" y="879674"/>
            <a:ext cx="5377406" cy="2550005"/>
          </a:xfrm>
        </p:spPr>
        <p:txBody>
          <a:bodyPr/>
          <a:lstStyle/>
          <a:p>
            <a:r>
              <a:rPr lang="en-US" dirty="0"/>
              <a:t>recommendations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2680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</p:spPr>
        <p:txBody>
          <a:bodyPr anchor="t">
            <a:normAutofit/>
          </a:bodyPr>
          <a:lstStyle/>
          <a:p>
            <a:r>
              <a:rPr lang="en-US" sz="2800" dirty="0"/>
              <a:t>recommendations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2FD3199-77A3-8F13-3BD1-6D8DB17402F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796287" y="1457864"/>
            <a:ext cx="4986068" cy="5115656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i="0" u="none" strike="noStrike" cap="none" normalizeH="0" baseline="0" dirty="0">
                <a:ln>
                  <a:noFill/>
                </a:ln>
                <a:effectLst/>
              </a:rPr>
              <a:t>Focus on marketing products to older age groups, particularly males aged 56-65, as they generate the highest revenue.</a:t>
            </a:r>
          </a:p>
          <a:p>
            <a:pPr marL="0" marR="0" lvl="0" indent="0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i="0" u="none" strike="noStrike" cap="none" normalizeH="0" baseline="0" dirty="0">
                <a:ln>
                  <a:noFill/>
                </a:ln>
                <a:effectLst/>
              </a:rPr>
              <a:t>Enhance presence in the West region due to its outstanding performance.</a:t>
            </a:r>
          </a:p>
          <a:p>
            <a:pPr marL="0" marR="0" lvl="0" indent="0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900" i="0" u="none" strike="noStrike" cap="none" normalizeH="0" baseline="0" dirty="0">
                <a:ln>
                  <a:noFill/>
                </a:ln>
                <a:effectLst/>
              </a:rPr>
              <a:t>Support targeted marketing campaigns for females aged 18-25 to further boost revenue in this segment. </a:t>
            </a:r>
            <a:endParaRPr kumimoji="0" lang="ar-EG" altLang="en-US" sz="190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sz="1800" dirty="0"/>
              <a:t>Increase the quantity of profitable products and offer discounts on low-performing ones</a:t>
            </a:r>
          </a:p>
          <a:p>
            <a:pPr marL="0" marR="0" lvl="0" indent="0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sz="1400" dirty="0"/>
              <a:t>Increase promotions and stock in </a:t>
            </a:r>
            <a:r>
              <a:rPr lang="en-US" sz="1400" b="1" dirty="0"/>
              <a:t>July and December</a:t>
            </a:r>
            <a:r>
              <a:rPr lang="en-US" sz="1400" dirty="0"/>
              <a:t> </a:t>
            </a:r>
          </a:p>
          <a:p>
            <a:pPr marL="0" marR="0" lvl="0" indent="0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lang="en-US" sz="1400" dirty="0"/>
              <a:t>Offer discounts and special deals in </a:t>
            </a:r>
            <a:r>
              <a:rPr lang="en-US" sz="1400" b="1" dirty="0"/>
              <a:t>April, August, and September</a:t>
            </a:r>
            <a:endParaRPr lang="ar-EG" sz="1800" dirty="0"/>
          </a:p>
          <a:p>
            <a:pPr marL="0" marR="0" lvl="0" indent="0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lang="ar-EG" sz="1900" b="1" dirty="0"/>
          </a:p>
          <a:p>
            <a:pPr marL="0" marR="0" lvl="0" indent="0" defTabSz="914400" rtl="0" eaLnBrk="0" fontAlgn="base" latinLnBrk="0" hangingPunct="0">
              <a:lnSpc>
                <a:spcPct val="140000"/>
              </a:lnSpc>
              <a:spcBef>
                <a:spcPct val="0"/>
              </a:spcBef>
              <a:spcAft>
                <a:spcPts val="600"/>
              </a:spcAft>
              <a:buClrTx/>
              <a:buSzTx/>
              <a:tabLst/>
            </a:pPr>
            <a:endParaRPr kumimoji="0" lang="en-US" altLang="en-US" sz="1900" b="1" i="0" u="none" strike="noStrike" cap="none" normalizeH="0" baseline="0" dirty="0">
              <a:ln>
                <a:noFill/>
              </a:ln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942469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 anchor="ctr">
            <a:normAutofit/>
          </a:bodyPr>
          <a:lstStyle/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2354094"/>
            <a:ext cx="4986068" cy="3684397"/>
          </a:xfrm>
          <a:noFill/>
        </p:spPr>
        <p:txBody>
          <a:bodyPr anchor="t">
            <a:normAutofit/>
          </a:bodyPr>
          <a:lstStyle/>
          <a:p>
            <a:r>
              <a:rPr lang="en-US" sz="4000" dirty="0"/>
              <a:t>Tables in data model</a:t>
            </a:r>
            <a:endParaRPr lang="en-US" sz="2800" b="1" dirty="0"/>
          </a:p>
          <a:p>
            <a:r>
              <a:rPr lang="en-US" sz="2800" b="1" dirty="0"/>
              <a:t>insights</a:t>
            </a:r>
          </a:p>
          <a:p>
            <a:r>
              <a:rPr lang="en-US" sz="2800" b="1" dirty="0"/>
              <a:t>recommendations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F26D1F-59F7-BF87-8848-6FECDD5ADA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B4260-6993-1DED-CDB1-E74BFFA46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2843362" cy="4580626"/>
          </a:xfrm>
          <a:noFill/>
        </p:spPr>
        <p:txBody>
          <a:bodyPr anchor="t">
            <a:noAutofit/>
          </a:bodyPr>
          <a:lstStyle/>
          <a:p>
            <a:r>
              <a:rPr lang="en-US" dirty="0"/>
              <a:t>Tables in data model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3B8209-ECF0-4267-F317-F435EA3C80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95838" y="1879600"/>
            <a:ext cx="6023124" cy="3515467"/>
          </a:xfrm>
          <a:noFill/>
        </p:spPr>
      </p:pic>
    </p:spTree>
    <p:extLst>
      <p:ext uri="{BB962C8B-B14F-4D97-AF65-F5344CB8AC3E}">
        <p14:creationId xmlns:p14="http://schemas.microsoft.com/office/powerpoint/2010/main" val="2263004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36D60-ECB3-FF39-2474-C3FEE71E4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44243CA-54A4-2C44-8BCE-AACBE6A3E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6937" y="879674"/>
            <a:ext cx="5377406" cy="2550005"/>
          </a:xfrm>
        </p:spPr>
        <p:txBody>
          <a:bodyPr/>
          <a:lstStyle/>
          <a:p>
            <a:r>
              <a:rPr lang="en-US" dirty="0"/>
              <a:t>insights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455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E192EB75-DC64-DB99-AAC6-F1235CEBA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6910" y="2104654"/>
            <a:ext cx="3200400" cy="4580626"/>
          </a:xfrm>
        </p:spPr>
        <p:txBody>
          <a:bodyPr/>
          <a:lstStyle/>
          <a:p>
            <a:r>
              <a:rPr lang="en-US" sz="2000" dirty="0"/>
              <a:t>"Focusing on the best-performing products and optimizing the strategy for underperforming ones can significantly improve overall revenue and profitability</a:t>
            </a:r>
            <a:br>
              <a:rPr lang="en-US" sz="4400" dirty="0"/>
            </a:br>
            <a:endParaRPr lang="en-US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0098C535-3504-D309-D62A-033BDC13E0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/>
        </p:blipFill>
        <p:spPr>
          <a:xfrm>
            <a:off x="5163123" y="1457325"/>
            <a:ext cx="4251767" cy="4581525"/>
          </a:xfrm>
          <a:noFill/>
        </p:spPr>
      </p:pic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D11B41BD-FF8D-D626-5670-B048D35D8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803304"/>
            <a:ext cx="2965282" cy="5562695"/>
          </a:xfrm>
        </p:spPr>
        <p:txBody>
          <a:bodyPr/>
          <a:lstStyle/>
          <a:p>
            <a:r>
              <a:rPr lang="en-US" sz="2000" dirty="0"/>
              <a:t>The revenue across different categories is relatively similar, with the Apparel category showing a slightly higher revenue compared to the</a:t>
            </a:r>
            <a:br>
              <a:rPr lang="en-US" sz="2000" dirty="0"/>
            </a:br>
            <a:r>
              <a:rPr lang="en-US" sz="2000" dirty="0"/>
              <a:t> others</a:t>
            </a:r>
            <a:r>
              <a:rPr lang="en-US" dirty="0"/>
              <a:t>.</a:t>
            </a: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DFE1BF1A-9C46-CAAE-DA74-72ACCA9303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/>
        </p:blipFill>
        <p:spPr>
          <a:xfrm>
            <a:off x="4796287" y="1629099"/>
            <a:ext cx="4986068" cy="4238157"/>
          </a:xfrm>
          <a:noFill/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1142D373-83A1-8E1F-ECF9-6574D505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158254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The West region generates the highest revenue because it has the largest number of customers.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D6B508D-B229-4E47-0C52-4F551F9EF0A0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>
          <a:blip r:embed="rId2"/>
          <a:stretch/>
        </p:blipFill>
        <p:spPr>
          <a:xfrm>
            <a:off x="1400540" y="2783783"/>
            <a:ext cx="4062711" cy="2488410"/>
          </a:xfrm>
          <a:noFill/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E61F969-5308-8714-8761-F1F04FE32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311" y="2772296"/>
            <a:ext cx="4203151" cy="251138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836F50-9384-78A4-E6D6-6EF03F83F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CE393FC9-A031-6DD1-2C49-32EF2F850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2239" y="1854105"/>
            <a:ext cx="2010242" cy="4580626"/>
          </a:xfrm>
        </p:spPr>
        <p:txBody>
          <a:bodyPr anchor="t">
            <a:normAutofit/>
          </a:bodyPr>
          <a:lstStyle/>
          <a:p>
            <a:r>
              <a:rPr lang="en-US" sz="2400" b="1" dirty="0"/>
              <a:t>Males</a:t>
            </a:r>
            <a:r>
              <a:rPr lang="en-US" sz="2400" dirty="0"/>
              <a:t> generate more revenue than females</a:t>
            </a:r>
            <a:r>
              <a:rPr lang="en-US" sz="2000" dirty="0"/>
              <a:t>.</a:t>
            </a:r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09D10CF0-5C19-50FE-0AC3-457E929F6C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2227967"/>
              </p:ext>
            </p:extLst>
          </p:nvPr>
        </p:nvGraphicFramePr>
        <p:xfrm>
          <a:off x="4754880" y="1046480"/>
          <a:ext cx="4429760" cy="431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2570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172285-DC27-BFA6-287B-9EEE468715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FC399-9B19-E11D-2C09-A6B13C80B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41913D-27C3-D44F-1F0E-215506D2A1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4847" y="1457864"/>
            <a:ext cx="5385911" cy="3604260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D97EFAE6-164B-BE9A-6AA6-8339A4E248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1525589" y="1728549"/>
            <a:ext cx="2609532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56-65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age group generates the highest revenue.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46-55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age group has the lowest revenue </a:t>
            </a:r>
          </a:p>
        </p:txBody>
      </p:sp>
    </p:spTree>
    <p:extLst>
      <p:ext uri="{BB962C8B-B14F-4D97-AF65-F5344CB8AC3E}">
        <p14:creationId xmlns:p14="http://schemas.microsoft.com/office/powerpoint/2010/main" val="190607043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{D8986E93-965D-412C-AE2F-20C4B828EE0F}tf10081922_win32</Template>
  <TotalTime>1520</TotalTime>
  <Words>309</Words>
  <Application>Microsoft Office PowerPoint</Application>
  <PresentationFormat>Widescreen</PresentationFormat>
  <Paragraphs>38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</vt:lpstr>
      <vt:lpstr>Arial</vt:lpstr>
      <vt:lpstr>Calibri</vt:lpstr>
      <vt:lpstr>Quire Sans Pro Light</vt:lpstr>
      <vt:lpstr>Tisa Offc Serif Pro</vt:lpstr>
      <vt:lpstr>Custom</vt:lpstr>
      <vt:lpstr>Project data analysis with excel</vt:lpstr>
      <vt:lpstr>Agenda</vt:lpstr>
      <vt:lpstr>Tables in data model</vt:lpstr>
      <vt:lpstr>insights </vt:lpstr>
      <vt:lpstr>"Focusing on the best-performing products and optimizing the strategy for underperforming ones can significantly improve overall revenue and profitability </vt:lpstr>
      <vt:lpstr>The revenue across different categories is relatively similar, with the Apparel category showing a slightly higher revenue compared to the  others.</vt:lpstr>
      <vt:lpstr>The West region generates the highest revenue because it has the largest number of customers.</vt:lpstr>
      <vt:lpstr>Males generate more revenue than females.</vt:lpstr>
      <vt:lpstr> The 56-65 age group generates the highest revenue. The 46-55 age group has the lowest revenue </vt:lpstr>
      <vt:lpstr>Revenue is fairly balanced between genders in each age group and region but males in the 56-65 age range show a noticeable increase, females in the 18-25 age range also show increase</vt:lpstr>
      <vt:lpstr> showing that July and December have the highest revenues. April has the lowest monthly revenue. Revenue tends to rise during mid-year and towards the end of the year. </vt:lpstr>
      <vt:lpstr> shows fluctuations in daily revenue throughout the year, with multiple peaks and dips. There are noticeable spikes around mid-February, mid-April, mid-July, and late December. Some periods show sustained lower revenue, especially during August and September. </vt:lpstr>
      <vt:lpstr>recommendations </vt:lpstr>
      <vt:lpstr>recommendations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marina alashkar</dc:creator>
  <cp:lastModifiedBy>marina alashkar</cp:lastModifiedBy>
  <cp:revision>1</cp:revision>
  <dcterms:created xsi:type="dcterms:W3CDTF">2024-12-08T09:11:48Z</dcterms:created>
  <dcterms:modified xsi:type="dcterms:W3CDTF">2024-12-09T10:32:18Z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